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96" r:id="rId2"/>
    <p:sldId id="300" r:id="rId3"/>
    <p:sldId id="304" r:id="rId4"/>
    <p:sldId id="305" r:id="rId5"/>
    <p:sldId id="302" r:id="rId6"/>
    <p:sldId id="306" r:id="rId7"/>
    <p:sldId id="397" r:id="rId8"/>
    <p:sldId id="307" r:id="rId9"/>
    <p:sldId id="308" r:id="rId10"/>
    <p:sldId id="310" r:id="rId11"/>
    <p:sldId id="309" r:id="rId12"/>
    <p:sldId id="311" r:id="rId13"/>
    <p:sldId id="312" r:id="rId14"/>
    <p:sldId id="313" r:id="rId15"/>
    <p:sldId id="314" r:id="rId16"/>
    <p:sldId id="316" r:id="rId17"/>
    <p:sldId id="317" r:id="rId18"/>
    <p:sldId id="319" r:id="rId19"/>
    <p:sldId id="318" r:id="rId20"/>
    <p:sldId id="320" r:id="rId21"/>
    <p:sldId id="321" r:id="rId22"/>
    <p:sldId id="322" r:id="rId23"/>
    <p:sldId id="323" r:id="rId24"/>
    <p:sldId id="324" r:id="rId25"/>
    <p:sldId id="325" r:id="rId26"/>
    <p:sldId id="326" r:id="rId27"/>
    <p:sldId id="327" r:id="rId28"/>
    <p:sldId id="328" r:id="rId29"/>
    <p:sldId id="329" r:id="rId30"/>
    <p:sldId id="400" r:id="rId31"/>
    <p:sldId id="401" r:id="rId32"/>
    <p:sldId id="330" r:id="rId33"/>
    <p:sldId id="331" r:id="rId34"/>
    <p:sldId id="332" r:id="rId35"/>
    <p:sldId id="333" r:id="rId36"/>
    <p:sldId id="334" r:id="rId37"/>
    <p:sldId id="335" r:id="rId38"/>
    <p:sldId id="336" r:id="rId39"/>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3" autoAdjust="0"/>
    <p:restoredTop sz="94660"/>
  </p:normalViewPr>
  <p:slideViewPr>
    <p:cSldViewPr>
      <p:cViewPr varScale="1">
        <p:scale>
          <a:sx n="72" d="100"/>
          <a:sy n="72" d="100"/>
        </p:scale>
        <p:origin x="-109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17" name="16 Marcador de pie de página"/>
          <p:cNvSpPr>
            <a:spLocks noGrp="1"/>
          </p:cNvSpPr>
          <p:nvPr>
            <p:ph type="ftr" sz="quarter" idx="11"/>
          </p:nvPr>
        </p:nvSpPr>
        <p:spPr/>
        <p:txBody>
          <a:bodyPr/>
          <a:lstStyle>
            <a:extLst/>
          </a:lstStyle>
          <a:p>
            <a:endParaRPr lang="es-BO"/>
          </a:p>
        </p:txBody>
      </p:sp>
      <p:sp>
        <p:nvSpPr>
          <p:cNvPr id="29" name="28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5" name="4 Marcador de pie de página"/>
          <p:cNvSpPr>
            <a:spLocks noGrp="1"/>
          </p:cNvSpPr>
          <p:nvPr>
            <p:ph type="ftr" sz="quarter" idx="11"/>
          </p:nvPr>
        </p:nvSpPr>
        <p:spPr/>
        <p:txBody>
          <a:bodyPr/>
          <a:lstStyle>
            <a:extLst/>
          </a:lstStyle>
          <a:p>
            <a:endParaRPr lang="es-BO"/>
          </a:p>
        </p:txBody>
      </p:sp>
      <p:sp>
        <p:nvSpPr>
          <p:cNvPr id="6" name="5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5" name="4 Marcador de pie de página"/>
          <p:cNvSpPr>
            <a:spLocks noGrp="1"/>
          </p:cNvSpPr>
          <p:nvPr>
            <p:ph type="ftr" sz="quarter" idx="11"/>
          </p:nvPr>
        </p:nvSpPr>
        <p:spPr/>
        <p:txBody>
          <a:bodyPr/>
          <a:lstStyle>
            <a:extLst/>
          </a:lstStyle>
          <a:p>
            <a:endParaRPr lang="es-BO"/>
          </a:p>
        </p:txBody>
      </p:sp>
      <p:sp>
        <p:nvSpPr>
          <p:cNvPr id="6" name="5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5" name="4 Marcador de pie de página"/>
          <p:cNvSpPr>
            <a:spLocks noGrp="1"/>
          </p:cNvSpPr>
          <p:nvPr>
            <p:ph type="ftr" sz="quarter" idx="11"/>
          </p:nvPr>
        </p:nvSpPr>
        <p:spPr/>
        <p:txBody>
          <a:bodyPr/>
          <a:lstStyle>
            <a:extLst/>
          </a:lstStyle>
          <a:p>
            <a:endParaRPr lang="es-BO"/>
          </a:p>
        </p:txBody>
      </p:sp>
      <p:sp>
        <p:nvSpPr>
          <p:cNvPr id="6" name="5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5" name="4 Marcador de pie de página"/>
          <p:cNvSpPr>
            <a:spLocks noGrp="1"/>
          </p:cNvSpPr>
          <p:nvPr>
            <p:ph type="ftr" sz="quarter" idx="11"/>
          </p:nvPr>
        </p:nvSpPr>
        <p:spPr/>
        <p:txBody>
          <a:bodyPr/>
          <a:lstStyle>
            <a:extLst/>
          </a:lstStyle>
          <a:p>
            <a:endParaRPr lang="es-BO"/>
          </a:p>
        </p:txBody>
      </p:sp>
      <p:sp>
        <p:nvSpPr>
          <p:cNvPr id="6" name="5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6" name="5 Marcador de pie de página"/>
          <p:cNvSpPr>
            <a:spLocks noGrp="1"/>
          </p:cNvSpPr>
          <p:nvPr>
            <p:ph type="ftr" sz="quarter" idx="11"/>
          </p:nvPr>
        </p:nvSpPr>
        <p:spPr/>
        <p:txBody>
          <a:bodyPr/>
          <a:lstStyle>
            <a:extLst/>
          </a:lstStyle>
          <a:p>
            <a:endParaRPr lang="es-BO"/>
          </a:p>
        </p:txBody>
      </p:sp>
      <p:sp>
        <p:nvSpPr>
          <p:cNvPr id="7" name="6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8" name="7 Marcador de pie de página"/>
          <p:cNvSpPr>
            <a:spLocks noGrp="1"/>
          </p:cNvSpPr>
          <p:nvPr>
            <p:ph type="ftr" sz="quarter" idx="11"/>
          </p:nvPr>
        </p:nvSpPr>
        <p:spPr/>
        <p:txBody>
          <a:bodyPr/>
          <a:lstStyle>
            <a:extLst/>
          </a:lstStyle>
          <a:p>
            <a:endParaRPr lang="es-BO"/>
          </a:p>
        </p:txBody>
      </p:sp>
      <p:sp>
        <p:nvSpPr>
          <p:cNvPr id="9" name="8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4" name="3 Marcador de pie de página"/>
          <p:cNvSpPr>
            <a:spLocks noGrp="1"/>
          </p:cNvSpPr>
          <p:nvPr>
            <p:ph type="ftr" sz="quarter" idx="11"/>
          </p:nvPr>
        </p:nvSpPr>
        <p:spPr/>
        <p:txBody>
          <a:bodyPr/>
          <a:lstStyle>
            <a:extLst/>
          </a:lstStyle>
          <a:p>
            <a:endParaRPr lang="es-BO"/>
          </a:p>
        </p:txBody>
      </p:sp>
      <p:sp>
        <p:nvSpPr>
          <p:cNvPr id="5" name="4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3" name="2 Marcador de pie de página"/>
          <p:cNvSpPr>
            <a:spLocks noGrp="1"/>
          </p:cNvSpPr>
          <p:nvPr>
            <p:ph type="ftr" sz="quarter" idx="11"/>
          </p:nvPr>
        </p:nvSpPr>
        <p:spPr/>
        <p:txBody>
          <a:bodyPr/>
          <a:lstStyle>
            <a:extLst/>
          </a:lstStyle>
          <a:p>
            <a:endParaRPr lang="es-BO"/>
          </a:p>
        </p:txBody>
      </p:sp>
      <p:sp>
        <p:nvSpPr>
          <p:cNvPr id="4" name="3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474A01A-A467-4BDB-AFBB-AB85731CA5C4}" type="datetimeFigureOut">
              <a:rPr lang="es-BO" smtClean="0"/>
              <a:pPr/>
              <a:t>21/03/2011</a:t>
            </a:fld>
            <a:endParaRPr lang="es-BO"/>
          </a:p>
        </p:txBody>
      </p:sp>
      <p:sp>
        <p:nvSpPr>
          <p:cNvPr id="6" name="5 Marcador de pie de página"/>
          <p:cNvSpPr>
            <a:spLocks noGrp="1"/>
          </p:cNvSpPr>
          <p:nvPr>
            <p:ph type="ftr" sz="quarter" idx="11"/>
          </p:nvPr>
        </p:nvSpPr>
        <p:spPr/>
        <p:txBody>
          <a:bodyPr/>
          <a:lstStyle>
            <a:extLst/>
          </a:lstStyle>
          <a:p>
            <a:endParaRPr lang="es-BO"/>
          </a:p>
        </p:txBody>
      </p:sp>
      <p:sp>
        <p:nvSpPr>
          <p:cNvPr id="7" name="6 Marcador de número de diapositiva"/>
          <p:cNvSpPr>
            <a:spLocks noGrp="1"/>
          </p:cNvSpPr>
          <p:nvPr>
            <p:ph type="sldNum" sz="quarter" idx="12"/>
          </p:nvPr>
        </p:nvSpPr>
        <p:spPr/>
        <p:txBody>
          <a:bodyPr/>
          <a:lstStyle>
            <a:extLst/>
          </a:lstStyle>
          <a:p>
            <a:fld id="{E0227015-1624-473A-B927-BE85A262AC85}" type="slidenum">
              <a:rPr lang="es-BO" smtClean="0"/>
              <a:pPr/>
              <a:t>‹Nº›</a:t>
            </a:fld>
            <a:endParaRPr lang="es-B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3474A01A-A467-4BDB-AFBB-AB85731CA5C4}" type="datetimeFigureOut">
              <a:rPr lang="es-BO" smtClean="0"/>
              <a:pPr/>
              <a:t>21/03/2011</a:t>
            </a:fld>
            <a:endParaRPr lang="es-B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B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E0227015-1624-473A-B927-BE85A262AC85}" type="slidenum">
              <a:rPr lang="es-BO" smtClean="0"/>
              <a:pPr/>
              <a:t>‹Nº›</a:t>
            </a:fld>
            <a:endParaRPr lang="es-B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474A01A-A467-4BDB-AFBB-AB85731CA5C4}" type="datetimeFigureOut">
              <a:rPr lang="es-BO" smtClean="0"/>
              <a:pPr/>
              <a:t>21/03/2011</a:t>
            </a:fld>
            <a:endParaRPr lang="es-B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B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0227015-1624-473A-B927-BE85A262AC85}" type="slidenum">
              <a:rPr lang="es-BO" smtClean="0"/>
              <a:pPr/>
              <a:t>‹Nº›</a:t>
            </a:fld>
            <a:endParaRPr lang="es-B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sp>
        <p:nvSpPr>
          <p:cNvPr id="6" name="5 CuadroTexto"/>
          <p:cNvSpPr txBox="1"/>
          <p:nvPr/>
        </p:nvSpPr>
        <p:spPr>
          <a:xfrm>
            <a:off x="928662" y="1571612"/>
            <a:ext cx="7786742" cy="4678204"/>
          </a:xfrm>
          <a:prstGeom prst="rect">
            <a:avLst/>
          </a:prstGeom>
          <a:noFill/>
        </p:spPr>
        <p:txBody>
          <a:bodyPr wrap="square" rtlCol="0">
            <a:spAutoFit/>
          </a:bodyPr>
          <a:lstStyle/>
          <a:p>
            <a:r>
              <a:rPr lang="es-BO" sz="2400" b="1" i="1" u="sng" dirty="0" smtClean="0"/>
              <a:t>Lección tres</a:t>
            </a:r>
          </a:p>
          <a:p>
            <a:endParaRPr lang="es-BO" dirty="0" smtClean="0"/>
          </a:p>
          <a:p>
            <a:r>
              <a:rPr lang="es-BO" sz="2800" b="1" dirty="0" smtClean="0">
                <a:solidFill>
                  <a:schemeClr val="accent3"/>
                </a:solidFill>
              </a:rPr>
              <a:t>Organización</a:t>
            </a:r>
          </a:p>
          <a:p>
            <a:r>
              <a:rPr lang="es-BO" dirty="0" smtClean="0"/>
              <a:t> </a:t>
            </a:r>
          </a:p>
          <a:p>
            <a:pPr algn="just"/>
            <a:r>
              <a:rPr lang="es-BO" sz="2400" dirty="0" smtClean="0"/>
              <a:t>Al final de la lección el alumno será capaz de comprender el concepto de organización, comprender la importancia de la estructura de una empresa, la importancia del manejo de la organización por departamento. Así también será capaz de implementar la estrategia denominada 5s+1</a:t>
            </a:r>
          </a:p>
          <a:p>
            <a:endParaRPr lang="es-BO" sz="2400" dirty="0" smtClean="0"/>
          </a:p>
          <a:p>
            <a:pPr>
              <a:buFontTx/>
              <a:buChar char="-"/>
            </a:pPr>
            <a:r>
              <a:rPr lang="es-BO" sz="2400" dirty="0" smtClean="0"/>
              <a:t>Concepto e importancia de la organización</a:t>
            </a:r>
          </a:p>
          <a:p>
            <a:pPr>
              <a:buFontTx/>
              <a:buChar char="-"/>
            </a:pPr>
            <a:r>
              <a:rPr lang="es-BO" sz="2400" dirty="0" smtClean="0"/>
              <a:t>Estructura empresarial</a:t>
            </a:r>
          </a:p>
          <a:p>
            <a:endParaRPr lang="es-BO"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7825" name="Picture 1"/>
          <p:cNvPicPr>
            <a:picLocks noChangeAspect="1" noChangeArrowheads="1"/>
          </p:cNvPicPr>
          <p:nvPr/>
        </p:nvPicPr>
        <p:blipFill>
          <a:blip r:embed="rId3"/>
          <a:srcRect/>
          <a:stretch>
            <a:fillRect/>
          </a:stretch>
        </p:blipFill>
        <p:spPr bwMode="auto">
          <a:xfrm>
            <a:off x="1428728" y="1643050"/>
            <a:ext cx="6643734"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8849" name="Picture 1"/>
          <p:cNvPicPr>
            <a:picLocks noChangeAspect="1" noChangeArrowheads="1"/>
          </p:cNvPicPr>
          <p:nvPr/>
        </p:nvPicPr>
        <p:blipFill>
          <a:blip r:embed="rId3"/>
          <a:srcRect/>
          <a:stretch>
            <a:fillRect/>
          </a:stretch>
        </p:blipFill>
        <p:spPr bwMode="auto">
          <a:xfrm>
            <a:off x="1428728" y="1500174"/>
            <a:ext cx="6627812" cy="494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6801" name="Picture 1"/>
          <p:cNvPicPr>
            <a:picLocks noChangeAspect="1" noChangeArrowheads="1"/>
          </p:cNvPicPr>
          <p:nvPr/>
        </p:nvPicPr>
        <p:blipFill>
          <a:blip r:embed="rId3"/>
          <a:srcRect/>
          <a:stretch>
            <a:fillRect/>
          </a:stretch>
        </p:blipFill>
        <p:spPr bwMode="auto">
          <a:xfrm>
            <a:off x="1357290" y="1428736"/>
            <a:ext cx="6646862" cy="491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5777" name="Picture 1"/>
          <p:cNvPicPr>
            <a:picLocks noChangeAspect="1" noChangeArrowheads="1"/>
          </p:cNvPicPr>
          <p:nvPr/>
        </p:nvPicPr>
        <p:blipFill>
          <a:blip r:embed="rId3"/>
          <a:srcRect/>
          <a:stretch>
            <a:fillRect/>
          </a:stretch>
        </p:blipFill>
        <p:spPr bwMode="auto">
          <a:xfrm>
            <a:off x="1500166" y="1357298"/>
            <a:ext cx="6608762" cy="4981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4753" name="Picture 1"/>
          <p:cNvPicPr>
            <a:picLocks noChangeAspect="1" noChangeArrowheads="1"/>
          </p:cNvPicPr>
          <p:nvPr/>
        </p:nvPicPr>
        <p:blipFill>
          <a:blip r:embed="rId3"/>
          <a:srcRect/>
          <a:stretch>
            <a:fillRect/>
          </a:stretch>
        </p:blipFill>
        <p:spPr bwMode="auto">
          <a:xfrm>
            <a:off x="1428728" y="1571612"/>
            <a:ext cx="6618287" cy="496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3729" name="Picture 1"/>
          <p:cNvPicPr>
            <a:picLocks noChangeAspect="1" noChangeArrowheads="1"/>
          </p:cNvPicPr>
          <p:nvPr/>
        </p:nvPicPr>
        <p:blipFill>
          <a:blip r:embed="rId3"/>
          <a:srcRect/>
          <a:stretch>
            <a:fillRect/>
          </a:stretch>
        </p:blipFill>
        <p:spPr bwMode="auto">
          <a:xfrm>
            <a:off x="1428728" y="1571612"/>
            <a:ext cx="6646862" cy="491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1571604" y="1857364"/>
            <a:ext cx="6286544"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214414" y="1428736"/>
            <a:ext cx="664373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428728" y="1500174"/>
            <a:ext cx="6215106"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1357290" y="1643050"/>
            <a:ext cx="6500858"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sp>
        <p:nvSpPr>
          <p:cNvPr id="6" name="5 CuadroTexto"/>
          <p:cNvSpPr txBox="1"/>
          <p:nvPr/>
        </p:nvSpPr>
        <p:spPr>
          <a:xfrm>
            <a:off x="1214414" y="1357298"/>
            <a:ext cx="6643734" cy="4862870"/>
          </a:xfrm>
          <a:prstGeom prst="rect">
            <a:avLst/>
          </a:prstGeom>
          <a:noFill/>
        </p:spPr>
        <p:txBody>
          <a:bodyPr wrap="square" rtlCol="0">
            <a:spAutoFit/>
          </a:bodyPr>
          <a:lstStyle/>
          <a:p>
            <a:pPr algn="just"/>
            <a:r>
              <a:rPr lang="es-BO" sz="2800" b="1" dirty="0" smtClean="0"/>
              <a:t>Organización del tiempo:</a:t>
            </a:r>
          </a:p>
          <a:p>
            <a:pPr algn="just"/>
            <a:endParaRPr lang="es-BO" sz="2400" dirty="0" smtClean="0"/>
          </a:p>
          <a:p>
            <a:pPr algn="just"/>
            <a:r>
              <a:rPr lang="es-BO" sz="2400" dirty="0" smtClean="0"/>
              <a:t>Uno de los grandes problemas en la empresas es la falta de enfoque de cómo hacer que el tiempo sea muy productivo desde las labores del día hasta las tareas proyectadas de manera, semanal, mensual y anual.</a:t>
            </a:r>
          </a:p>
          <a:p>
            <a:pPr algn="just"/>
            <a:r>
              <a:rPr lang="es-BO" sz="2400" dirty="0" smtClean="0"/>
              <a:t>Al hablar de las tareas del día existen herramientas denominadas CRM “</a:t>
            </a:r>
            <a:r>
              <a:rPr lang="es-BO" sz="2400" dirty="0" err="1" smtClean="0"/>
              <a:t>Customer</a:t>
            </a:r>
            <a:r>
              <a:rPr lang="es-BO" sz="2400" dirty="0" smtClean="0"/>
              <a:t>  </a:t>
            </a:r>
            <a:r>
              <a:rPr lang="es-BO" sz="2400" dirty="0" err="1" smtClean="0"/>
              <a:t>Relation</a:t>
            </a:r>
            <a:r>
              <a:rPr lang="es-BO" sz="2400" dirty="0" smtClean="0"/>
              <a:t> Manager” con los que se ayuda a los ejecutivos en sus actividades para registrar todo compromiso o acuerdo.</a:t>
            </a:r>
          </a:p>
          <a:p>
            <a:endParaRPr lang="es-B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1071538" y="1714488"/>
            <a:ext cx="714380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1071538" y="1571612"/>
            <a:ext cx="6858048"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1571604" y="1785926"/>
            <a:ext cx="5857916"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285852" y="1571612"/>
            <a:ext cx="6286544"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1214414" y="1643050"/>
            <a:ext cx="7000924"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285852" y="1428736"/>
            <a:ext cx="678661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1571604" y="1571612"/>
            <a:ext cx="6357982" cy="4286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1214414" y="1428736"/>
            <a:ext cx="6929486" cy="4286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1142976" y="1500174"/>
            <a:ext cx="6929486" cy="4357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4338" name="Picture 2"/>
          <p:cNvPicPr>
            <a:picLocks noChangeAspect="1" noChangeArrowheads="1"/>
          </p:cNvPicPr>
          <p:nvPr/>
        </p:nvPicPr>
        <p:blipFill>
          <a:blip r:embed="rId3"/>
          <a:srcRect/>
          <a:stretch>
            <a:fillRect/>
          </a:stretch>
        </p:blipFill>
        <p:spPr bwMode="auto">
          <a:xfrm>
            <a:off x="1142976" y="1571612"/>
            <a:ext cx="7072362"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83969" name="Picture 1"/>
          <p:cNvPicPr>
            <a:picLocks noChangeAspect="1" noChangeArrowheads="1"/>
          </p:cNvPicPr>
          <p:nvPr/>
        </p:nvPicPr>
        <p:blipFill>
          <a:blip r:embed="rId3"/>
          <a:srcRect/>
          <a:stretch>
            <a:fillRect/>
          </a:stretch>
        </p:blipFill>
        <p:spPr bwMode="auto">
          <a:xfrm>
            <a:off x="785786" y="2285992"/>
            <a:ext cx="7786742" cy="4049730"/>
          </a:xfrm>
          <a:prstGeom prst="rect">
            <a:avLst/>
          </a:prstGeom>
          <a:noFill/>
          <a:ln w="9525">
            <a:noFill/>
            <a:miter lim="800000"/>
            <a:headEnd/>
            <a:tailEnd/>
          </a:ln>
          <a:effectLst/>
        </p:spPr>
      </p:pic>
      <p:sp>
        <p:nvSpPr>
          <p:cNvPr id="10" name="9 CuadroTexto"/>
          <p:cNvSpPr txBox="1"/>
          <p:nvPr/>
        </p:nvSpPr>
        <p:spPr>
          <a:xfrm>
            <a:off x="1571604" y="1357298"/>
            <a:ext cx="5857916" cy="584775"/>
          </a:xfrm>
          <a:prstGeom prst="rect">
            <a:avLst/>
          </a:prstGeom>
          <a:noFill/>
        </p:spPr>
        <p:txBody>
          <a:bodyPr wrap="square" rtlCol="0">
            <a:spAutoFit/>
          </a:bodyPr>
          <a:lstStyle/>
          <a:p>
            <a:r>
              <a:rPr lang="es-BO" sz="3200" b="1" dirty="0" smtClean="0"/>
              <a:t>Ejemplo de Pantalla de CRM</a:t>
            </a:r>
            <a:endParaRPr lang="es-BO"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a:stretch>
            <a:fillRect/>
          </a:stretch>
        </p:blipFill>
        <p:spPr bwMode="auto">
          <a:xfrm>
            <a:off x="1214414" y="1643050"/>
            <a:ext cx="678661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000100" y="1571612"/>
            <a:ext cx="7286676"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a:srcRect/>
          <a:stretch>
            <a:fillRect/>
          </a:stretch>
        </p:blipFill>
        <p:spPr bwMode="auto">
          <a:xfrm>
            <a:off x="1214414" y="1571612"/>
            <a:ext cx="6929486"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1142976" y="1785926"/>
            <a:ext cx="6929486" cy="3929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srcRect/>
          <a:stretch>
            <a:fillRect/>
          </a:stretch>
        </p:blipFill>
        <p:spPr bwMode="auto">
          <a:xfrm>
            <a:off x="1428728" y="1500174"/>
            <a:ext cx="6000792"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a:stretch>
            <a:fillRect/>
          </a:stretch>
        </p:blipFill>
        <p:spPr bwMode="auto">
          <a:xfrm>
            <a:off x="1285852" y="1571612"/>
            <a:ext cx="6786610"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19458" name="Picture 2"/>
          <p:cNvPicPr>
            <a:picLocks noChangeAspect="1" noChangeArrowheads="1"/>
          </p:cNvPicPr>
          <p:nvPr/>
        </p:nvPicPr>
        <p:blipFill>
          <a:blip r:embed="rId3"/>
          <a:srcRect/>
          <a:stretch>
            <a:fillRect/>
          </a:stretch>
        </p:blipFill>
        <p:spPr bwMode="auto">
          <a:xfrm>
            <a:off x="1214414" y="1714488"/>
            <a:ext cx="6715172"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1071538" y="1500174"/>
            <a:ext cx="7143800"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a:srcRect/>
          <a:stretch>
            <a:fillRect/>
          </a:stretch>
        </p:blipFill>
        <p:spPr bwMode="auto">
          <a:xfrm>
            <a:off x="1357290" y="1714488"/>
            <a:ext cx="700092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sp>
        <p:nvSpPr>
          <p:cNvPr id="11" name="10 CuadroTexto"/>
          <p:cNvSpPr txBox="1"/>
          <p:nvPr/>
        </p:nvSpPr>
        <p:spPr>
          <a:xfrm>
            <a:off x="1000100" y="1571612"/>
            <a:ext cx="7786742" cy="3970318"/>
          </a:xfrm>
          <a:prstGeom prst="rect">
            <a:avLst/>
          </a:prstGeom>
          <a:noFill/>
        </p:spPr>
        <p:txBody>
          <a:bodyPr wrap="square" rtlCol="0">
            <a:spAutoFit/>
          </a:bodyPr>
          <a:lstStyle/>
          <a:p>
            <a:pPr algn="just"/>
            <a:r>
              <a:rPr lang="es-BO" sz="2800" dirty="0" smtClean="0"/>
              <a:t>Ahora bien, en lo que respecta a  hacer frente a las obligaciones de una manera organizada, para el cumplimiento de cualquier objetivo o evento de manera, semanal, mensual o bien anual es primordial vigilar el cumplimiento por cada actividad de manera independiente, en la que se vigila e concepto, se mencionan los responsables, y la fecha de cumplimiento planificado.</a:t>
            </a:r>
          </a:p>
          <a:p>
            <a:pPr algn="just"/>
            <a:r>
              <a:rPr lang="es-BO" sz="2800" dirty="0" smtClean="0"/>
              <a:t>Veamos un ejemplo.</a:t>
            </a:r>
            <a:endParaRPr lang="es-BO"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err="1" smtClean="0"/>
              <a:t>desar</a:t>
            </a:r>
            <a:r>
              <a:rPr lang="es-BO" dirty="0" smtClean="0"/>
              <a:t> </a:t>
            </a:r>
            <a:r>
              <a:rPr lang="es-BO" dirty="0" err="1" smtClean="0"/>
              <a:t>hum</a:t>
            </a:r>
            <a:r>
              <a:rPr lang="es-BO" dirty="0" smtClean="0"/>
              <a:t>, </a:t>
            </a:r>
            <a:r>
              <a:rPr lang="es-BO" dirty="0" err="1" smtClean="0"/>
              <a:t>gcia</a:t>
            </a:r>
            <a:r>
              <a:rPr lang="es-BO" dirty="0" smtClean="0"/>
              <a:t> </a:t>
            </a:r>
            <a:r>
              <a:rPr lang="es-BO" dirty="0" err="1" smtClean="0"/>
              <a:t>nal</a:t>
            </a:r>
            <a:r>
              <a:rPr lang="es-BO" dirty="0" smtClean="0"/>
              <a:t>, </a:t>
            </a:r>
            <a:r>
              <a:rPr lang="es-BO" dirty="0" err="1" smtClean="0"/>
              <a:t>dir</a:t>
            </a:r>
            <a:r>
              <a:rPr lang="es-BO" dirty="0" smtClean="0"/>
              <a:t> </a:t>
            </a:r>
            <a:r>
              <a:rPr lang="es-BO" dirty="0" err="1" smtClean="0"/>
              <a:t>gral</a:t>
            </a: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584775"/>
          </a:xfrm>
          <a:prstGeom prst="rect">
            <a:avLst/>
          </a:prstGeom>
          <a:noFill/>
        </p:spPr>
        <p:txBody>
          <a:bodyPr wrap="square" rtlCol="0">
            <a:spAutoFit/>
          </a:bodyPr>
          <a:lstStyle/>
          <a:p>
            <a:r>
              <a:rPr lang="es-BO" sz="3200" b="1" dirty="0" smtClean="0"/>
              <a:t>Ejemplo</a:t>
            </a:r>
            <a:endParaRPr lang="es-BO" sz="3200" b="1"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graphicFrame>
        <p:nvGraphicFramePr>
          <p:cNvPr id="6" name="5 Tabla"/>
          <p:cNvGraphicFramePr>
            <a:graphicFrameLocks noGrp="1"/>
          </p:cNvGraphicFramePr>
          <p:nvPr/>
        </p:nvGraphicFramePr>
        <p:xfrm>
          <a:off x="428596" y="1428736"/>
          <a:ext cx="8143932" cy="4693920"/>
        </p:xfrm>
        <a:graphic>
          <a:graphicData uri="http://schemas.openxmlformats.org/drawingml/2006/table">
            <a:tbl>
              <a:tblPr firstRow="1" bandRow="1">
                <a:tableStyleId>{5C22544A-7EE6-4342-B048-85BDC9FD1C3A}</a:tableStyleId>
              </a:tblPr>
              <a:tblGrid>
                <a:gridCol w="1855746"/>
                <a:gridCol w="2690831"/>
                <a:gridCol w="742298"/>
                <a:gridCol w="742298"/>
                <a:gridCol w="662771"/>
                <a:gridCol w="735608"/>
                <a:gridCol w="714380"/>
              </a:tblGrid>
              <a:tr h="295435">
                <a:tc>
                  <a:txBody>
                    <a:bodyPr/>
                    <a:lstStyle/>
                    <a:p>
                      <a:r>
                        <a:rPr kumimoji="0" lang="es-BO" sz="1800" b="1" kern="1200" dirty="0" smtClean="0">
                          <a:solidFill>
                            <a:schemeClr val="lt1"/>
                          </a:solidFill>
                          <a:latin typeface="+mn-lt"/>
                          <a:ea typeface="+mn-ea"/>
                          <a:cs typeface="+mn-cs"/>
                        </a:rPr>
                        <a:t>CONCEPTO</a:t>
                      </a:r>
                      <a:endParaRPr lang="es-BO" dirty="0"/>
                    </a:p>
                  </a:txBody>
                  <a:tcPr/>
                </a:tc>
                <a:tc>
                  <a:txBody>
                    <a:bodyPr/>
                    <a:lstStyle/>
                    <a:p>
                      <a:r>
                        <a:rPr kumimoji="0" lang="es-BO" sz="1800" b="1" kern="1200" dirty="0" smtClean="0">
                          <a:solidFill>
                            <a:schemeClr val="lt1"/>
                          </a:solidFill>
                          <a:latin typeface="+mn-lt"/>
                          <a:ea typeface="+mn-ea"/>
                          <a:cs typeface="+mn-cs"/>
                        </a:rPr>
                        <a:t>DEPARTAMENTOS RELACIONADOS</a:t>
                      </a:r>
                      <a:endParaRPr lang="es-BO" dirty="0"/>
                    </a:p>
                  </a:txBody>
                  <a:tcPr/>
                </a:tc>
                <a:tc>
                  <a:txBody>
                    <a:bodyPr/>
                    <a:lstStyle/>
                    <a:p>
                      <a:r>
                        <a:rPr lang="es-BO" sz="1200" dirty="0" smtClean="0"/>
                        <a:t>Semana uno</a:t>
                      </a:r>
                      <a:endParaRPr lang="es-BO" sz="1200" dirty="0"/>
                    </a:p>
                  </a:txBody>
                  <a:tcPr/>
                </a:tc>
                <a:tc>
                  <a:txBody>
                    <a:bodyPr/>
                    <a:lstStyle/>
                    <a:p>
                      <a:r>
                        <a:rPr lang="es-BO" sz="1200" dirty="0" smtClean="0"/>
                        <a:t>Semana dos</a:t>
                      </a:r>
                      <a:endParaRPr lang="es-BO" sz="1200" dirty="0"/>
                    </a:p>
                  </a:txBody>
                  <a:tcPr/>
                </a:tc>
                <a:tc>
                  <a:txBody>
                    <a:bodyPr/>
                    <a:lstStyle/>
                    <a:p>
                      <a:r>
                        <a:rPr lang="es-BO" sz="1200" dirty="0" smtClean="0"/>
                        <a:t>Semana tres</a:t>
                      </a:r>
                      <a:endParaRPr lang="es-BO" sz="1200" dirty="0"/>
                    </a:p>
                  </a:txBody>
                  <a:tcPr/>
                </a:tc>
                <a:tc>
                  <a:txBody>
                    <a:bodyPr/>
                    <a:lstStyle/>
                    <a:p>
                      <a:r>
                        <a:rPr lang="es-BO" sz="1200" dirty="0" smtClean="0"/>
                        <a:t>Semana cuatro</a:t>
                      </a:r>
                      <a:endParaRPr lang="es-BO" sz="1200" dirty="0"/>
                    </a:p>
                  </a:txBody>
                  <a:tcPr/>
                </a:tc>
                <a:tc>
                  <a:txBody>
                    <a:bodyPr/>
                    <a:lstStyle/>
                    <a:p>
                      <a:r>
                        <a:rPr lang="es-BO" sz="1050" dirty="0" smtClean="0"/>
                        <a:t>Semana cinco</a:t>
                      </a:r>
                      <a:endParaRPr lang="es-BO" sz="1050" dirty="0"/>
                    </a:p>
                  </a:txBody>
                  <a:tcPr/>
                </a:tc>
              </a:tr>
              <a:tr h="295435">
                <a:tc>
                  <a:txBody>
                    <a:bodyPr/>
                    <a:lstStyle/>
                    <a:p>
                      <a:r>
                        <a:rPr kumimoji="0" lang="es-BO" sz="1400" kern="1200" dirty="0" smtClean="0">
                          <a:solidFill>
                            <a:schemeClr val="dk1"/>
                          </a:solidFill>
                          <a:latin typeface="+mn-lt"/>
                          <a:ea typeface="+mn-ea"/>
                          <a:cs typeface="+mn-cs"/>
                        </a:rPr>
                        <a:t>Contratación asistente de gerencia nacional</a:t>
                      </a:r>
                      <a:endParaRPr lang="es-BO" sz="1400" dirty="0"/>
                    </a:p>
                  </a:txBody>
                  <a:tcPr/>
                </a:tc>
                <a:tc>
                  <a:txBody>
                    <a:bodyPr/>
                    <a:lstStyle/>
                    <a:p>
                      <a:r>
                        <a:rPr kumimoji="0" lang="es-BO" sz="1400" kern="1200" dirty="0" err="1" smtClean="0">
                          <a:solidFill>
                            <a:schemeClr val="dk1"/>
                          </a:solidFill>
                          <a:latin typeface="+mn-lt"/>
                          <a:ea typeface="+mn-ea"/>
                          <a:cs typeface="+mn-cs"/>
                        </a:rPr>
                        <a:t>desar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hum</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a:p>
                  </a:txBody>
                  <a:tcPr/>
                </a:tc>
                <a:tc>
                  <a:txBody>
                    <a:bodyPr/>
                    <a:lstStyle/>
                    <a:p>
                      <a:r>
                        <a:rPr lang="es-BO" dirty="0" err="1" smtClean="0"/>
                        <a:t>xx</a:t>
                      </a:r>
                      <a:endParaRPr lang="es-BO" dirty="0"/>
                    </a:p>
                  </a:txBody>
                  <a:tcPr/>
                </a:tc>
                <a:tc>
                  <a:txBody>
                    <a:bodyPr/>
                    <a:lstStyle/>
                    <a:p>
                      <a:endParaRPr lang="es-BO"/>
                    </a:p>
                  </a:txBody>
                  <a:tcPr/>
                </a:tc>
                <a:tc>
                  <a:txBody>
                    <a:bodyPr/>
                    <a:lstStyle/>
                    <a:p>
                      <a:endParaRPr lang="es-BO"/>
                    </a:p>
                  </a:txBody>
                  <a:tcPr/>
                </a:tc>
                <a:tc>
                  <a:txBody>
                    <a:bodyPr/>
                    <a:lstStyle/>
                    <a:p>
                      <a:endParaRPr lang="es-BO" dirty="0"/>
                    </a:p>
                  </a:txBody>
                  <a:tcPr/>
                </a:tc>
                <a:tc>
                  <a:txBody>
                    <a:bodyPr/>
                    <a:lstStyle/>
                    <a:p>
                      <a:endParaRPr lang="es-BO"/>
                    </a:p>
                  </a:txBody>
                  <a:tcPr/>
                </a:tc>
              </a:tr>
              <a:tr h="295435">
                <a:tc>
                  <a:txBody>
                    <a:bodyPr/>
                    <a:lstStyle/>
                    <a:p>
                      <a:r>
                        <a:rPr kumimoji="0" lang="es-BO" sz="1400" kern="1200" dirty="0" smtClean="0">
                          <a:solidFill>
                            <a:schemeClr val="dk1"/>
                          </a:solidFill>
                          <a:latin typeface="+mn-lt"/>
                          <a:ea typeface="+mn-ea"/>
                          <a:cs typeface="+mn-cs"/>
                        </a:rPr>
                        <a:t>Contratación de vendedor bajío</a:t>
                      </a:r>
                      <a:endParaRPr lang="es-BO" sz="1400" dirty="0"/>
                    </a:p>
                  </a:txBody>
                  <a:tcPr/>
                </a:tc>
                <a:tc>
                  <a:txBody>
                    <a:bodyPr/>
                    <a:lstStyle/>
                    <a:p>
                      <a:r>
                        <a:rPr kumimoji="0" lang="es-BO" sz="1400" kern="1200" dirty="0" err="1" smtClean="0">
                          <a:solidFill>
                            <a:schemeClr val="dk1"/>
                          </a:solidFill>
                          <a:latin typeface="+mn-lt"/>
                          <a:ea typeface="+mn-ea"/>
                          <a:cs typeface="+mn-cs"/>
                        </a:rPr>
                        <a:t>desar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hum</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a:p>
                  </a:txBody>
                  <a:tcPr/>
                </a:tc>
                <a:tc>
                  <a:txBody>
                    <a:bodyPr/>
                    <a:lstStyle/>
                    <a:p>
                      <a:endParaRPr lang="es-BO"/>
                    </a:p>
                  </a:txBody>
                  <a:tcPr/>
                </a:tc>
                <a:tc>
                  <a:txBody>
                    <a:bodyPr/>
                    <a:lstStyle/>
                    <a:p>
                      <a:r>
                        <a:rPr lang="es-BO" dirty="0" err="1" smtClean="0"/>
                        <a:t>xx</a:t>
                      </a:r>
                      <a:endParaRPr lang="es-BO" dirty="0"/>
                    </a:p>
                  </a:txBody>
                  <a:tcPr/>
                </a:tc>
                <a:tc>
                  <a:txBody>
                    <a:bodyPr/>
                    <a:lstStyle/>
                    <a:p>
                      <a:endParaRPr lang="es-BO"/>
                    </a:p>
                  </a:txBody>
                  <a:tcPr/>
                </a:tc>
                <a:tc>
                  <a:txBody>
                    <a:bodyPr/>
                    <a:lstStyle/>
                    <a:p>
                      <a:endParaRPr lang="es-BO"/>
                    </a:p>
                  </a:txBody>
                  <a:tcPr/>
                </a:tc>
                <a:tc>
                  <a:txBody>
                    <a:bodyPr/>
                    <a:lstStyle/>
                    <a:p>
                      <a:endParaRPr lang="es-BO"/>
                    </a:p>
                  </a:txBody>
                  <a:tcPr/>
                </a:tc>
              </a:tr>
              <a:tr h="295435">
                <a:tc>
                  <a:txBody>
                    <a:bodyPr/>
                    <a:lstStyle/>
                    <a:p>
                      <a:r>
                        <a:rPr kumimoji="0" lang="es-BO" sz="1400" kern="1200" dirty="0" smtClean="0">
                          <a:solidFill>
                            <a:schemeClr val="dk1"/>
                          </a:solidFill>
                          <a:latin typeface="+mn-lt"/>
                          <a:ea typeface="+mn-ea"/>
                          <a:cs typeface="+mn-cs"/>
                        </a:rPr>
                        <a:t>Contratación de vendedor norte</a:t>
                      </a:r>
                      <a:endParaRPr lang="es-BO" sz="1400" dirty="0"/>
                    </a:p>
                  </a:txBody>
                  <a:tcPr/>
                </a:tc>
                <a:tc>
                  <a:txBody>
                    <a:bodyPr/>
                    <a:lstStyle/>
                    <a:p>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a:p>
                  </a:txBody>
                  <a:tcPr/>
                </a:tc>
                <a:tc>
                  <a:txBody>
                    <a:bodyPr/>
                    <a:lstStyle/>
                    <a:p>
                      <a:endParaRPr lang="es-BO"/>
                    </a:p>
                  </a:txBody>
                  <a:tcPr/>
                </a:tc>
                <a:tc>
                  <a:txBody>
                    <a:bodyPr/>
                    <a:lstStyle/>
                    <a:p>
                      <a:r>
                        <a:rPr lang="es-BO" dirty="0" err="1" smtClean="0"/>
                        <a:t>xx</a:t>
                      </a:r>
                      <a:endParaRPr lang="es-BO" dirty="0"/>
                    </a:p>
                  </a:txBody>
                  <a:tcPr/>
                </a:tc>
                <a:tc>
                  <a:txBody>
                    <a:bodyPr/>
                    <a:lstStyle/>
                    <a:p>
                      <a:endParaRPr lang="es-BO"/>
                    </a:p>
                  </a:txBody>
                  <a:tcPr/>
                </a:tc>
                <a:tc>
                  <a:txBody>
                    <a:bodyPr/>
                    <a:lstStyle/>
                    <a:p>
                      <a:endParaRPr lang="es-BO"/>
                    </a:p>
                  </a:txBody>
                  <a:tcPr/>
                </a:tc>
                <a:tc>
                  <a:txBody>
                    <a:bodyPr/>
                    <a:lstStyle/>
                    <a:p>
                      <a:endParaRPr lang="es-BO"/>
                    </a:p>
                  </a:txBody>
                  <a:tcPr/>
                </a:tc>
              </a:tr>
              <a:tr h="295435">
                <a:tc>
                  <a:txBody>
                    <a:bodyPr/>
                    <a:lstStyle/>
                    <a:p>
                      <a:r>
                        <a:rPr kumimoji="0" lang="es-BO" sz="1400" kern="1200" dirty="0" smtClean="0">
                          <a:solidFill>
                            <a:schemeClr val="dk1"/>
                          </a:solidFill>
                          <a:latin typeface="+mn-lt"/>
                          <a:ea typeface="+mn-ea"/>
                          <a:cs typeface="+mn-cs"/>
                        </a:rPr>
                        <a:t>Contratación de vendedor pacífico</a:t>
                      </a:r>
                      <a:endParaRPr lang="es-BO" sz="1400" dirty="0"/>
                    </a:p>
                  </a:txBody>
                  <a:tcPr/>
                </a:tc>
                <a:tc>
                  <a:txBody>
                    <a:bodyPr/>
                    <a:lstStyle/>
                    <a:p>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a:p>
                  </a:txBody>
                  <a:tcPr/>
                </a:tc>
                <a:tc>
                  <a:txBody>
                    <a:bodyPr/>
                    <a:lstStyle/>
                    <a:p>
                      <a:endParaRPr lang="es-BO"/>
                    </a:p>
                  </a:txBody>
                  <a:tcPr/>
                </a:tc>
                <a:tc>
                  <a:txBody>
                    <a:bodyPr/>
                    <a:lstStyle/>
                    <a:p>
                      <a:endParaRPr lang="es-BO"/>
                    </a:p>
                  </a:txBody>
                  <a:tcPr/>
                </a:tc>
                <a:tc>
                  <a:txBody>
                    <a:bodyPr/>
                    <a:lstStyle/>
                    <a:p>
                      <a:r>
                        <a:rPr lang="es-BO" dirty="0" err="1" smtClean="0"/>
                        <a:t>xx</a:t>
                      </a:r>
                      <a:endParaRPr lang="es-BO" dirty="0"/>
                    </a:p>
                  </a:txBody>
                  <a:tcPr/>
                </a:tc>
                <a:tc>
                  <a:txBody>
                    <a:bodyPr/>
                    <a:lstStyle/>
                    <a:p>
                      <a:endParaRPr lang="es-BO"/>
                    </a:p>
                  </a:txBody>
                  <a:tcPr/>
                </a:tc>
                <a:tc>
                  <a:txBody>
                    <a:bodyPr/>
                    <a:lstStyle/>
                    <a:p>
                      <a:endParaRPr lang="es-BO"/>
                    </a:p>
                  </a:txBody>
                  <a:tcPr/>
                </a:tc>
              </a:tr>
              <a:tr h="295435">
                <a:tc>
                  <a:txBody>
                    <a:bodyPr/>
                    <a:lstStyle/>
                    <a:p>
                      <a:r>
                        <a:rPr kumimoji="0" lang="es-BO" sz="1400" kern="1200" dirty="0" smtClean="0">
                          <a:solidFill>
                            <a:schemeClr val="dk1"/>
                          </a:solidFill>
                          <a:latin typeface="+mn-lt"/>
                          <a:ea typeface="+mn-ea"/>
                          <a:cs typeface="+mn-cs"/>
                        </a:rPr>
                        <a:t>Contratación de </a:t>
                      </a:r>
                      <a:r>
                        <a:rPr kumimoji="0" lang="es-BO" sz="1400" kern="1200" dirty="0" err="1" smtClean="0">
                          <a:solidFill>
                            <a:schemeClr val="dk1"/>
                          </a:solidFill>
                          <a:latin typeface="+mn-lt"/>
                          <a:ea typeface="+mn-ea"/>
                          <a:cs typeface="+mn-cs"/>
                        </a:rPr>
                        <a:t>staff</a:t>
                      </a:r>
                      <a:r>
                        <a:rPr kumimoji="0" lang="es-BO" sz="1400" kern="1200" dirty="0" smtClean="0">
                          <a:solidFill>
                            <a:schemeClr val="dk1"/>
                          </a:solidFill>
                          <a:latin typeface="+mn-lt"/>
                          <a:ea typeface="+mn-ea"/>
                          <a:cs typeface="+mn-cs"/>
                        </a:rPr>
                        <a:t> mercadotecnia</a:t>
                      </a:r>
                      <a:endParaRPr lang="es-BO" sz="1400" dirty="0"/>
                    </a:p>
                  </a:txBody>
                  <a:tcPr/>
                </a:tc>
                <a:tc>
                  <a:txBody>
                    <a:bodyPr/>
                    <a:lstStyle/>
                    <a:p>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a:p>
                  </a:txBody>
                  <a:tcPr/>
                </a:tc>
                <a:tc>
                  <a:txBody>
                    <a:bodyPr/>
                    <a:lstStyle/>
                    <a:p>
                      <a:endParaRPr lang="es-BO"/>
                    </a:p>
                  </a:txBody>
                  <a:tcPr/>
                </a:tc>
                <a:tc>
                  <a:txBody>
                    <a:bodyPr/>
                    <a:lstStyle/>
                    <a:p>
                      <a:endParaRPr lang="es-BO"/>
                    </a:p>
                  </a:txBody>
                  <a:tcPr/>
                </a:tc>
                <a:tc>
                  <a:txBody>
                    <a:bodyPr/>
                    <a:lstStyle/>
                    <a:p>
                      <a:endParaRPr lang="es-BO"/>
                    </a:p>
                  </a:txBody>
                  <a:tcPr/>
                </a:tc>
                <a:tc>
                  <a:txBody>
                    <a:bodyPr/>
                    <a:lstStyle/>
                    <a:p>
                      <a:r>
                        <a:rPr lang="es-BO" dirty="0" err="1" smtClean="0"/>
                        <a:t>xx</a:t>
                      </a:r>
                      <a:endParaRPr lang="es-BO" dirty="0"/>
                    </a:p>
                  </a:txBody>
                  <a:tcPr/>
                </a:tc>
                <a:tc>
                  <a:txBody>
                    <a:bodyPr/>
                    <a:lstStyle/>
                    <a:p>
                      <a:endParaRPr lang="es-BO"/>
                    </a:p>
                  </a:txBody>
                  <a:tcPr/>
                </a:tc>
              </a:tr>
              <a:tr h="295435">
                <a:tc>
                  <a:txBody>
                    <a:bodyPr/>
                    <a:lstStyle/>
                    <a:p>
                      <a:r>
                        <a:rPr kumimoji="0" lang="es-BO" sz="1400" kern="1200" dirty="0" smtClean="0">
                          <a:solidFill>
                            <a:schemeClr val="dk1"/>
                          </a:solidFill>
                          <a:latin typeface="+mn-lt"/>
                          <a:ea typeface="+mn-ea"/>
                          <a:cs typeface="+mn-cs"/>
                        </a:rPr>
                        <a:t>Desarrollo de plan de capacitación a la fuerza de ventas </a:t>
                      </a:r>
                      <a:endParaRPr lang="es-BO"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BO" sz="1400" kern="1200" dirty="0" err="1" smtClean="0">
                          <a:solidFill>
                            <a:schemeClr val="dk1"/>
                          </a:solidFill>
                          <a:latin typeface="+mn-lt"/>
                          <a:ea typeface="+mn-ea"/>
                          <a:cs typeface="+mn-cs"/>
                        </a:rPr>
                        <a:t>desar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hum</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smtClean="0"/>
                    </a:p>
                    <a:p>
                      <a:endParaRPr lang="es-BO" sz="1400" dirty="0"/>
                    </a:p>
                  </a:txBody>
                  <a:tcPr/>
                </a:tc>
                <a:tc>
                  <a:txBody>
                    <a:bodyPr/>
                    <a:lstStyle/>
                    <a:p>
                      <a:endParaRPr lang="es-BO"/>
                    </a:p>
                  </a:txBody>
                  <a:tcPr/>
                </a:tc>
                <a:tc>
                  <a:txBody>
                    <a:bodyPr/>
                    <a:lstStyle/>
                    <a:p>
                      <a:endParaRPr lang="es-BO"/>
                    </a:p>
                  </a:txBody>
                  <a:tcPr/>
                </a:tc>
                <a:tc>
                  <a:txBody>
                    <a:bodyPr/>
                    <a:lstStyle/>
                    <a:p>
                      <a:endParaRPr lang="es-BO" dirty="0"/>
                    </a:p>
                  </a:txBody>
                  <a:tcPr/>
                </a:tc>
                <a:tc>
                  <a:txBody>
                    <a:bodyPr/>
                    <a:lstStyle/>
                    <a:p>
                      <a:r>
                        <a:rPr lang="es-BO" dirty="0" err="1" smtClean="0"/>
                        <a:t>xx</a:t>
                      </a:r>
                      <a:endParaRPr lang="es-BO" dirty="0"/>
                    </a:p>
                  </a:txBody>
                  <a:tcPr/>
                </a:tc>
                <a:tc>
                  <a:txBody>
                    <a:bodyPr/>
                    <a:lstStyle/>
                    <a:p>
                      <a:endParaRPr lang="es-BO" dirty="0"/>
                    </a:p>
                  </a:txBody>
                  <a:tcPr/>
                </a:tc>
              </a:tr>
              <a:tr h="295435">
                <a:tc>
                  <a:txBody>
                    <a:bodyPr/>
                    <a:lstStyle/>
                    <a:p>
                      <a:r>
                        <a:rPr kumimoji="0" lang="es-BO" sz="1400" kern="1200" dirty="0" smtClean="0">
                          <a:solidFill>
                            <a:schemeClr val="dk1"/>
                          </a:solidFill>
                          <a:latin typeface="+mn-lt"/>
                          <a:ea typeface="+mn-ea"/>
                          <a:cs typeface="+mn-cs"/>
                        </a:rPr>
                        <a:t>Cambio de remuneración a la fuerza comercial</a:t>
                      </a:r>
                      <a:endParaRPr lang="es-BO"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BO" sz="1400" kern="1200" dirty="0" err="1" smtClean="0">
                          <a:solidFill>
                            <a:schemeClr val="dk1"/>
                          </a:solidFill>
                          <a:latin typeface="+mn-lt"/>
                          <a:ea typeface="+mn-ea"/>
                          <a:cs typeface="+mn-cs"/>
                        </a:rPr>
                        <a:t>desar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hum</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gcia</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nal</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dir</a:t>
                      </a:r>
                      <a:r>
                        <a:rPr kumimoji="0" lang="es-BO" sz="1400" kern="1200" dirty="0" smtClean="0">
                          <a:solidFill>
                            <a:schemeClr val="dk1"/>
                          </a:solidFill>
                          <a:latin typeface="+mn-lt"/>
                          <a:ea typeface="+mn-ea"/>
                          <a:cs typeface="+mn-cs"/>
                        </a:rPr>
                        <a:t> </a:t>
                      </a:r>
                      <a:r>
                        <a:rPr kumimoji="0" lang="es-BO" sz="1400" kern="1200" dirty="0" err="1" smtClean="0">
                          <a:solidFill>
                            <a:schemeClr val="dk1"/>
                          </a:solidFill>
                          <a:latin typeface="+mn-lt"/>
                          <a:ea typeface="+mn-ea"/>
                          <a:cs typeface="+mn-cs"/>
                        </a:rPr>
                        <a:t>gral</a:t>
                      </a:r>
                      <a:endParaRPr lang="es-BO" sz="1400" dirty="0" smtClean="0"/>
                    </a:p>
                    <a:p>
                      <a:endParaRPr lang="es-BO" sz="1400" dirty="0"/>
                    </a:p>
                  </a:txBody>
                  <a:tcPr/>
                </a:tc>
                <a:tc>
                  <a:txBody>
                    <a:bodyPr/>
                    <a:lstStyle/>
                    <a:p>
                      <a:endParaRPr lang="es-BO"/>
                    </a:p>
                  </a:txBody>
                  <a:tcPr/>
                </a:tc>
                <a:tc>
                  <a:txBody>
                    <a:bodyPr/>
                    <a:lstStyle/>
                    <a:p>
                      <a:endParaRPr lang="es-BO"/>
                    </a:p>
                  </a:txBody>
                  <a:tcPr/>
                </a:tc>
                <a:tc>
                  <a:txBody>
                    <a:bodyPr/>
                    <a:lstStyle/>
                    <a:p>
                      <a:endParaRPr lang="es-BO" dirty="0"/>
                    </a:p>
                  </a:txBody>
                  <a:tcPr/>
                </a:tc>
                <a:tc>
                  <a:txBody>
                    <a:bodyPr/>
                    <a:lstStyle/>
                    <a:p>
                      <a:endParaRPr lang="es-BO"/>
                    </a:p>
                  </a:txBody>
                  <a:tcPr/>
                </a:tc>
                <a:tc>
                  <a:txBody>
                    <a:bodyPr/>
                    <a:lstStyle/>
                    <a:p>
                      <a:r>
                        <a:rPr lang="es-BO" dirty="0" err="1" smtClean="0"/>
                        <a:t>xx</a:t>
                      </a:r>
                      <a:endParaRPr lang="es-BO"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sp>
        <p:nvSpPr>
          <p:cNvPr id="6" name="5 CuadroTexto"/>
          <p:cNvSpPr txBox="1"/>
          <p:nvPr/>
        </p:nvSpPr>
        <p:spPr>
          <a:xfrm>
            <a:off x="428596" y="1225689"/>
            <a:ext cx="8429684" cy="3477875"/>
          </a:xfrm>
          <a:prstGeom prst="rect">
            <a:avLst/>
          </a:prstGeom>
          <a:noFill/>
        </p:spPr>
        <p:txBody>
          <a:bodyPr wrap="square" rtlCol="0">
            <a:spAutoFit/>
          </a:bodyPr>
          <a:lstStyle/>
          <a:p>
            <a:r>
              <a:rPr lang="es-BO" sz="2800" b="1" dirty="0" smtClean="0"/>
              <a:t>Organización del trabajo:</a:t>
            </a:r>
          </a:p>
          <a:p>
            <a:endParaRPr lang="es-BO" sz="2400" b="1" dirty="0" smtClean="0"/>
          </a:p>
          <a:p>
            <a:pPr algn="just"/>
            <a:r>
              <a:rPr lang="es-BO" sz="2400" dirty="0" smtClean="0"/>
              <a:t>Respecto de la organización del trabajo se deben segmentar 4 sectores funcionales primordiales en la operación, el primero de ellos es la producción en la que se toman en cuenta aspectos como materias primas, inventarios, manufacturas.</a:t>
            </a:r>
          </a:p>
          <a:p>
            <a:pPr algn="just"/>
            <a:r>
              <a:rPr lang="es-BO" sz="2400" dirty="0" smtClean="0"/>
              <a:t>El segundo es el de Finanzas, en el que se consideran aspectos como cuentas, calidad de la cartera, consecución de préstamos entre otros.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sp>
        <p:nvSpPr>
          <p:cNvPr id="6" name="5 CuadroTexto"/>
          <p:cNvSpPr txBox="1"/>
          <p:nvPr/>
        </p:nvSpPr>
        <p:spPr>
          <a:xfrm>
            <a:off x="500034" y="2000240"/>
            <a:ext cx="8429684" cy="2677656"/>
          </a:xfrm>
          <a:prstGeom prst="rect">
            <a:avLst/>
          </a:prstGeom>
          <a:noFill/>
        </p:spPr>
        <p:txBody>
          <a:bodyPr wrap="square" rtlCol="0">
            <a:spAutoFit/>
          </a:bodyPr>
          <a:lstStyle/>
          <a:p>
            <a:pPr algn="just"/>
            <a:r>
              <a:rPr lang="es-BO" sz="2400" dirty="0" smtClean="0"/>
              <a:t>Respecto de personal se deben de abordar temas como la contratación del personal, manejo claro de áreas, funciones, responsabilidades y áreas clave de resultados.</a:t>
            </a:r>
          </a:p>
          <a:p>
            <a:pPr algn="just"/>
            <a:r>
              <a:rPr lang="es-BO" sz="2400" dirty="0" smtClean="0"/>
              <a:t>Y por último la comercialización en donde la atención al cliente y todos los procesos que tiene que ver con la garantía de que el surtido a los clientes  es en tiempo y forma adecuada. Para lo anterior se ha desarrollado un sistema denominado 5s +1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sp>
        <p:nvSpPr>
          <p:cNvPr id="6" name="5 CuadroTexto"/>
          <p:cNvSpPr txBox="1"/>
          <p:nvPr/>
        </p:nvSpPr>
        <p:spPr>
          <a:xfrm>
            <a:off x="1857356" y="1428736"/>
            <a:ext cx="4786346" cy="584775"/>
          </a:xfrm>
          <a:prstGeom prst="rect">
            <a:avLst/>
          </a:prstGeom>
          <a:noFill/>
        </p:spPr>
        <p:txBody>
          <a:bodyPr wrap="square" rtlCol="0">
            <a:spAutoFit/>
          </a:bodyPr>
          <a:lstStyle/>
          <a:p>
            <a:r>
              <a:rPr lang="es-BO" sz="3200" b="1" dirty="0" smtClean="0"/>
              <a:t>5s+1</a:t>
            </a:r>
            <a:endParaRPr lang="es-BO" sz="3200" b="1" dirty="0"/>
          </a:p>
        </p:txBody>
      </p:sp>
      <p:pic>
        <p:nvPicPr>
          <p:cNvPr id="80897" name="Picture 1"/>
          <p:cNvPicPr>
            <a:picLocks noChangeAspect="1" noChangeArrowheads="1"/>
          </p:cNvPicPr>
          <p:nvPr/>
        </p:nvPicPr>
        <p:blipFill>
          <a:blip r:embed="rId3"/>
          <a:srcRect/>
          <a:stretch>
            <a:fillRect/>
          </a:stretch>
        </p:blipFill>
        <p:spPr bwMode="auto">
          <a:xfrm>
            <a:off x="1142976" y="1428736"/>
            <a:ext cx="7215238" cy="499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tx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dirty="0">
              <a:solidFill>
                <a:schemeClr val="bg1"/>
              </a:solidFill>
            </a:endParaRPr>
          </a:p>
        </p:txBody>
      </p:sp>
      <p:sp>
        <p:nvSpPr>
          <p:cNvPr id="5" name="4 CuadroTexto"/>
          <p:cNvSpPr txBox="1"/>
          <p:nvPr/>
        </p:nvSpPr>
        <p:spPr>
          <a:xfrm>
            <a:off x="1142976" y="785794"/>
            <a:ext cx="7000924" cy="769441"/>
          </a:xfrm>
          <a:prstGeom prst="rect">
            <a:avLst/>
          </a:prstGeom>
          <a:noFill/>
        </p:spPr>
        <p:txBody>
          <a:bodyPr wrap="square" rtlCol="0">
            <a:spAutoFit/>
          </a:bodyPr>
          <a:lstStyle/>
          <a:p>
            <a:endParaRPr lang="es-BO" sz="4400" dirty="0"/>
          </a:p>
        </p:txBody>
      </p:sp>
      <p:sp>
        <p:nvSpPr>
          <p:cNvPr id="8" name="7 CuadroTexto"/>
          <p:cNvSpPr txBox="1"/>
          <p:nvPr/>
        </p:nvSpPr>
        <p:spPr>
          <a:xfrm>
            <a:off x="857224" y="1714488"/>
            <a:ext cx="7929618" cy="369332"/>
          </a:xfrm>
          <a:prstGeom prst="rect">
            <a:avLst/>
          </a:prstGeom>
          <a:noFill/>
        </p:spPr>
        <p:txBody>
          <a:bodyPr wrap="square" rtlCol="0">
            <a:spAutoFit/>
          </a:bodyPr>
          <a:lstStyle/>
          <a:p>
            <a:endParaRPr lang="es-BO" dirty="0"/>
          </a:p>
        </p:txBody>
      </p:sp>
      <p:pic>
        <p:nvPicPr>
          <p:cNvPr id="7" name="Picture 2"/>
          <p:cNvPicPr>
            <a:picLocks noChangeAspect="1" noChangeArrowheads="1"/>
          </p:cNvPicPr>
          <p:nvPr/>
        </p:nvPicPr>
        <p:blipFill>
          <a:blip r:embed="rId2" cstate="print"/>
          <a:srcRect/>
          <a:stretch>
            <a:fillRect/>
          </a:stretch>
        </p:blipFill>
        <p:spPr bwMode="auto">
          <a:xfrm>
            <a:off x="214282" y="214291"/>
            <a:ext cx="2357454" cy="928694"/>
          </a:xfrm>
          <a:prstGeom prst="rect">
            <a:avLst/>
          </a:prstGeom>
          <a:noFill/>
          <a:ln w="9525">
            <a:noFill/>
            <a:miter lim="800000"/>
            <a:headEnd/>
            <a:tailEnd/>
          </a:ln>
          <a:effectLst/>
        </p:spPr>
      </p:pic>
      <p:pic>
        <p:nvPicPr>
          <p:cNvPr id="79873" name="Picture 1"/>
          <p:cNvPicPr>
            <a:picLocks noChangeAspect="1" noChangeArrowheads="1"/>
          </p:cNvPicPr>
          <p:nvPr/>
        </p:nvPicPr>
        <p:blipFill>
          <a:blip r:embed="rId3"/>
          <a:srcRect/>
          <a:stretch>
            <a:fillRect/>
          </a:stretch>
        </p:blipFill>
        <p:spPr bwMode="auto">
          <a:xfrm>
            <a:off x="1214414" y="1500174"/>
            <a:ext cx="6858048" cy="491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4077</TotalTime>
  <Words>419</Words>
  <Application>Microsoft Office PowerPoint</Application>
  <PresentationFormat>Presentación en pantalla (4:3)</PresentationFormat>
  <Paragraphs>52</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Metro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MEXICAN</dc:creator>
  <cp:lastModifiedBy>MEXICAN</cp:lastModifiedBy>
  <cp:revision>105</cp:revision>
  <dcterms:created xsi:type="dcterms:W3CDTF">2011-03-13T20:02:56Z</dcterms:created>
  <dcterms:modified xsi:type="dcterms:W3CDTF">2011-03-21T17:49:30Z</dcterms:modified>
</cp:coreProperties>
</file>